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2" r:id="rId1"/>
  </p:sldMasterIdLst>
  <p:notesMasterIdLst>
    <p:notesMasterId r:id="rId6"/>
  </p:notesMasterIdLst>
  <p:sldIdLst>
    <p:sldId id="408" r:id="rId2"/>
    <p:sldId id="432" r:id="rId3"/>
    <p:sldId id="430" r:id="rId4"/>
    <p:sldId id="431" r:id="rId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A25F838-2905-7091-7A0B-75B6424200E9}" name="Lofton, Mary" initials="LM" userId="S::melofton@vt.edu::4f6d7ea1-3c87-4595-a30a-587e2539f1fb" providerId="AD"/>
  <p188:author id="{8F26E7E9-FBCD-3841-00F4-F656A0A823F0}" name="Cayelan C. Carey" initials="CCC" userId="Cayelan C. Carey" providerId="Non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Farrell, Kaitlin" initials="FK" lastIdx="1" clrIdx="0"/>
  <p:cmAuthor id="2" name="Cayelan C. Carey" initials="CCC" lastIdx="12" clrIdx="1"/>
  <p:cmAuthor id="3" name="Cayelan C. Carey" initials="CCC [2]" lastIdx="1" clrIdx="2"/>
  <p:cmAuthor id="4" name="Cayelan C. Carey" initials="CCC [3]" lastIdx="1" clrIdx="3"/>
  <p:cmAuthor id="5" name="Cayelan C. Carey" initials="CCC [4]" lastIdx="1" clrIdx="4"/>
  <p:cmAuthor id="6" name="Cayelan C. Carey" initials="CCC [5]" lastIdx="1" clrIdx="5"/>
  <p:cmAuthor id="7" name="Cayelan C. Carey" initials="CCC [6]" lastIdx="1" clrIdx="6"/>
  <p:cmAuthor id="8" name="Cayelan C. Carey" initials="CCC [7]" lastIdx="1" clrIdx="7"/>
  <p:cmAuthor id="9" name="Cayelan C. Carey" initials="CCC [8]" lastIdx="1" clrIdx="8"/>
  <p:cmAuthor id="10" name="Cayelan C. Carey" initials="CCC [9]" lastIdx="1" clrIdx="9"/>
  <p:cmAuthor id="11" name="Cayelan C. Carey" initials="CCC [10]" lastIdx="1" clrIdx="10"/>
  <p:cmAuthor id="12" name="Cayelan C. Carey" initials="CCC [11]" lastIdx="1" clrIdx="11"/>
  <p:cmAuthor id="13" name="Tadhg Moore" initials="TM" lastIdx="4" clrIdx="12">
    <p:extLst>
      <p:ext uri="{19B8F6BF-5375-455C-9EA6-DF929625EA0E}">
        <p15:presenceInfo xmlns:p15="http://schemas.microsoft.com/office/powerpoint/2012/main" userId="S::mooret@dkit.ie::c21bbe1b-4b90-4a11-a7f6-baf703286ff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66AC"/>
    <a:srgbClr val="F8DEEE"/>
    <a:srgbClr val="A6BADF"/>
    <a:srgbClr val="FFA500"/>
    <a:srgbClr val="F7F0EC"/>
    <a:srgbClr val="D2D2D2"/>
    <a:srgbClr val="3D8853"/>
    <a:srgbClr val="2F528F"/>
    <a:srgbClr val="0099CC"/>
    <a:srgbClr val="53A264"/>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99" autoAdjust="0"/>
    <p:restoredTop sz="75081" autoAdjust="0"/>
  </p:normalViewPr>
  <p:slideViewPr>
    <p:cSldViewPr snapToGrid="0" snapToObjects="1">
      <p:cViewPr varScale="1">
        <p:scale>
          <a:sx n="78" d="100"/>
          <a:sy n="78" d="100"/>
        </p:scale>
        <p:origin x="2656" y="176"/>
      </p:cViewPr>
      <p:guideLst>
        <p:guide orient="horz" pos="2160"/>
        <p:guide pos="2880"/>
      </p:guideLst>
    </p:cSldViewPr>
  </p:slideViewPr>
  <p:outlineViewPr>
    <p:cViewPr>
      <p:scale>
        <a:sx n="33" d="100"/>
        <a:sy n="33" d="100"/>
      </p:scale>
      <p:origin x="0" y="-7548"/>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12" Type="http://schemas.microsoft.com/office/2018/10/relationships/authors" Targe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png>
</file>

<file path=ppt/media/image3.png>
</file>

<file path=ppt/media/image4.sv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2DDFCD-3F30-1944-ABA1-69872AECA504}" type="datetimeFigureOut">
              <a:rPr lang="en-US" smtClean="0"/>
              <a:t>8/13/24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8020EE3-0E66-7545-AD0E-C93C74C0187D}" type="slidenum">
              <a:rPr lang="en-US" smtClean="0"/>
              <a:t>‹#›</a:t>
            </a:fld>
            <a:endParaRPr lang="en-US"/>
          </a:p>
        </p:txBody>
      </p:sp>
    </p:spTree>
    <p:extLst>
      <p:ext uri="{BB962C8B-B14F-4D97-AF65-F5344CB8AC3E}">
        <p14:creationId xmlns:p14="http://schemas.microsoft.com/office/powerpoint/2010/main" val="420217797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b="1" dirty="0"/>
              <a:t>Turbidity </a:t>
            </a:r>
            <a:r>
              <a:rPr lang="en-IE" dirty="0"/>
              <a:t>is a measure of water clarity.</a:t>
            </a:r>
          </a:p>
          <a:p>
            <a:r>
              <a:rPr lang="en-IE" dirty="0"/>
              <a:t>Increases in turbidity can be due to the presence of </a:t>
            </a:r>
          </a:p>
          <a:p>
            <a:r>
              <a:rPr lang="en-IE" dirty="0"/>
              <a:t>	Particles such as silt and clay</a:t>
            </a:r>
          </a:p>
          <a:p>
            <a:pPr lvl="1"/>
            <a:r>
              <a:rPr lang="en-IE" dirty="0"/>
              <a:t>Microorganisms such as algae</a:t>
            </a:r>
          </a:p>
          <a:p>
            <a:pPr lvl="1"/>
            <a:r>
              <a:rPr lang="en-IE" dirty="0"/>
              <a:t>Substances dissolved in water, such as dissolved organic matter</a:t>
            </a:r>
          </a:p>
          <a:p>
            <a:endParaRPr lang="en-IE" dirty="0"/>
          </a:p>
        </p:txBody>
      </p:sp>
      <p:sp>
        <p:nvSpPr>
          <p:cNvPr id="4" name="Slide Number Placeholder 3"/>
          <p:cNvSpPr>
            <a:spLocks noGrp="1"/>
          </p:cNvSpPr>
          <p:nvPr>
            <p:ph type="sldNum" sz="quarter" idx="5"/>
          </p:nvPr>
        </p:nvSpPr>
        <p:spPr/>
        <p:txBody>
          <a:bodyPr/>
          <a:lstStyle/>
          <a:p>
            <a:fld id="{58020EE3-0E66-7545-AD0E-C93C74C0187D}" type="slidenum">
              <a:rPr lang="en-US" smtClean="0"/>
              <a:t>1</a:t>
            </a:fld>
            <a:endParaRPr lang="en-US"/>
          </a:p>
        </p:txBody>
      </p:sp>
    </p:spTree>
    <p:extLst>
      <p:ext uri="{BB962C8B-B14F-4D97-AF65-F5344CB8AC3E}">
        <p14:creationId xmlns:p14="http://schemas.microsoft.com/office/powerpoint/2010/main" val="2220739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b="1" dirty="0"/>
              <a:t>In a treatment plant, turbidity on the bottom filter must be 0.3 Nephelometric Turbidity Units (NTU) or less!</a:t>
            </a:r>
          </a:p>
          <a:p>
            <a:r>
              <a:rPr lang="en-IE" dirty="0"/>
              <a:t>How high the turbidity in the raw water must be before it is considered a potential water quality concern depends on a number of factors, including:</a:t>
            </a:r>
          </a:p>
          <a:p>
            <a:pPr lvl="1"/>
            <a:r>
              <a:rPr lang="en-IE" dirty="0"/>
              <a:t>The treatment process in the plant</a:t>
            </a:r>
          </a:p>
          <a:p>
            <a:pPr lvl="1"/>
            <a:r>
              <a:rPr lang="en-IE" dirty="0"/>
              <a:t>How much coagulant you can feed</a:t>
            </a:r>
          </a:p>
          <a:p>
            <a:pPr lvl="1"/>
            <a:r>
              <a:rPr lang="en-IE" dirty="0"/>
              <a:t>Detention time</a:t>
            </a:r>
          </a:p>
          <a:p>
            <a:r>
              <a:rPr lang="en-IE" dirty="0"/>
              <a:t>Operators must use their best judgment about how to manage high raw water turbidity!</a:t>
            </a:r>
          </a:p>
          <a:p>
            <a:endParaRPr lang="en-US" dirty="0"/>
          </a:p>
        </p:txBody>
      </p:sp>
      <p:sp>
        <p:nvSpPr>
          <p:cNvPr id="4" name="Slide Number Placeholder 3"/>
          <p:cNvSpPr>
            <a:spLocks noGrp="1"/>
          </p:cNvSpPr>
          <p:nvPr>
            <p:ph type="sldNum" sz="quarter" idx="5"/>
          </p:nvPr>
        </p:nvSpPr>
        <p:spPr/>
        <p:txBody>
          <a:bodyPr/>
          <a:lstStyle/>
          <a:p>
            <a:fld id="{58020EE3-0E66-7545-AD0E-C93C74C0187D}" type="slidenum">
              <a:rPr lang="en-US" smtClean="0"/>
              <a:t>2</a:t>
            </a:fld>
            <a:endParaRPr lang="en-US"/>
          </a:p>
        </p:txBody>
      </p:sp>
    </p:spTree>
    <p:extLst>
      <p:ext uri="{BB962C8B-B14F-4D97-AF65-F5344CB8AC3E}">
        <p14:creationId xmlns:p14="http://schemas.microsoft.com/office/powerpoint/2010/main" val="583669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E" b="1" dirty="0"/>
              <a:t>Turbidity</a:t>
            </a:r>
            <a:r>
              <a:rPr lang="en-IE" dirty="0"/>
              <a:t> can be measured using high-frequency sensors</a:t>
            </a:r>
          </a:p>
          <a:p>
            <a:r>
              <a:rPr lang="en-IE" dirty="0"/>
              <a:t>These sensors shine a light into the water and then measure how much of the light is scattered by particles and dissolved substances in the water</a:t>
            </a:r>
          </a:p>
          <a:p>
            <a:r>
              <a:rPr lang="en-IE" b="1" dirty="0"/>
              <a:t>The more light is scattered, the higher the turbidity</a:t>
            </a:r>
          </a:p>
          <a:p>
            <a:pPr marL="0" marR="0" lvl="0" indent="0" algn="l" defTabSz="457200" rtl="0" eaLnBrk="1" fontAlgn="auto" latinLnBrk="0" hangingPunct="1">
              <a:lnSpc>
                <a:spcPct val="100000"/>
              </a:lnSpc>
              <a:spcBef>
                <a:spcPts val="0"/>
              </a:spcBef>
              <a:spcAft>
                <a:spcPts val="0"/>
              </a:spcAft>
              <a:buClrTx/>
              <a:buSzTx/>
              <a:buFontTx/>
              <a:buNone/>
              <a:tabLst/>
              <a:defRPr/>
            </a:pPr>
            <a:r>
              <a:rPr lang="en-IE" dirty="0"/>
              <a:t>In our data today, turbidity is measured in </a:t>
            </a:r>
            <a:r>
              <a:rPr lang="en-IE" b="1" dirty="0" err="1"/>
              <a:t>Formazin</a:t>
            </a:r>
            <a:r>
              <a:rPr lang="en-IE" b="1" dirty="0"/>
              <a:t> Nephelometric Units (FNU). </a:t>
            </a:r>
            <a:r>
              <a:rPr lang="en-US" sz="1200" dirty="0"/>
              <a:t>“</a:t>
            </a:r>
            <a:r>
              <a:rPr lang="en-US" sz="1200" dirty="0" err="1"/>
              <a:t>Formazin</a:t>
            </a:r>
            <a:r>
              <a:rPr lang="en-US" sz="1200" dirty="0"/>
              <a:t> nephelometric” describes what kind of light is being used to measure turbidity</a:t>
            </a:r>
            <a:r>
              <a:rPr lang="en-IE" sz="1200" b="1" dirty="0"/>
              <a:t>. You may also hear turbidity values reported as Nephelometric turbidity units, or NTU. While the type of light that is used to measure turbidity is different for FNU and NTU, you can generally consider 1 FNU to be </a:t>
            </a:r>
            <a:r>
              <a:rPr lang="en-IE" sz="1200" b="1"/>
              <a:t>about equivalent to 1 NTU.</a:t>
            </a:r>
            <a:endParaRPr lang="en-US" sz="1200"/>
          </a:p>
        </p:txBody>
      </p:sp>
      <p:sp>
        <p:nvSpPr>
          <p:cNvPr id="4" name="Slide Number Placeholder 3"/>
          <p:cNvSpPr>
            <a:spLocks noGrp="1"/>
          </p:cNvSpPr>
          <p:nvPr>
            <p:ph type="sldNum" sz="quarter" idx="5"/>
          </p:nvPr>
        </p:nvSpPr>
        <p:spPr/>
        <p:txBody>
          <a:bodyPr/>
          <a:lstStyle/>
          <a:p>
            <a:fld id="{58020EE3-0E66-7545-AD0E-C93C74C0187D}" type="slidenum">
              <a:rPr lang="en-US" smtClean="0"/>
              <a:t>3</a:t>
            </a:fld>
            <a:endParaRPr lang="en-US"/>
          </a:p>
        </p:txBody>
      </p:sp>
    </p:spTree>
    <p:extLst>
      <p:ext uri="{BB962C8B-B14F-4D97-AF65-F5344CB8AC3E}">
        <p14:creationId xmlns:p14="http://schemas.microsoft.com/office/powerpoint/2010/main" val="13027870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8A7C8-0F0D-0CBD-59EF-92FFBACFB48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BFD938-AF92-5A1C-40D3-D04B3E34A3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77D9421-C2C0-5A8E-198A-7CE24E6EA3CE}"/>
              </a:ext>
            </a:extLst>
          </p:cNvPr>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E" b="1" dirty="0"/>
              <a:t>Excess turbidity can clog treatment plant filters, requiring more frequent cleaning or changing of filters</a:t>
            </a:r>
            <a:r>
              <a:rPr lang="en-US" b="1" dirty="0"/>
              <a:t>.</a:t>
            </a:r>
            <a:endParaRPr lang="en-US" dirty="0"/>
          </a:p>
          <a:p>
            <a:r>
              <a:rPr lang="en-IE" dirty="0"/>
              <a:t>High turbidity can occur during or shortly after rainstorms which move sediment into the reservoir through runoff. High turbidity can also occur around the time of fall turnover depending on the water quality characteristics of the reservoir during summer thermal stratification.</a:t>
            </a:r>
          </a:p>
        </p:txBody>
      </p:sp>
      <p:sp>
        <p:nvSpPr>
          <p:cNvPr id="4" name="Slide Number Placeholder 3">
            <a:extLst>
              <a:ext uri="{FF2B5EF4-FFF2-40B4-BE49-F238E27FC236}">
                <a16:creationId xmlns:a16="http://schemas.microsoft.com/office/drawing/2014/main" id="{A9545FC0-979E-917C-1C53-868F12087DC2}"/>
              </a:ext>
            </a:extLst>
          </p:cNvPr>
          <p:cNvSpPr>
            <a:spLocks noGrp="1"/>
          </p:cNvSpPr>
          <p:nvPr>
            <p:ph type="sldNum" sz="quarter" idx="5"/>
          </p:nvPr>
        </p:nvSpPr>
        <p:spPr/>
        <p:txBody>
          <a:bodyPr/>
          <a:lstStyle/>
          <a:p>
            <a:fld id="{58020EE3-0E66-7545-AD0E-C93C74C0187D}" type="slidenum">
              <a:rPr lang="en-US" smtClean="0"/>
              <a:t>4</a:t>
            </a:fld>
            <a:endParaRPr lang="en-US"/>
          </a:p>
        </p:txBody>
      </p:sp>
    </p:spTree>
    <p:extLst>
      <p:ext uri="{BB962C8B-B14F-4D97-AF65-F5344CB8AC3E}">
        <p14:creationId xmlns:p14="http://schemas.microsoft.com/office/powerpoint/2010/main" val="15606976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39B5749-879B-B04F-BFA6-003145412001}" type="datetime1">
              <a:rPr lang="en-US" smtClean="0"/>
              <a:t>8/13/24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3187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A93E555-FF69-C140-BBF8-86E98FD0DB8F}" type="datetime1">
              <a:rPr lang="en-US" smtClean="0"/>
              <a:t>8/13/24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375310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9083F1F-A9E2-5942-9E18-C2DA9ADF1088}" type="datetime1">
              <a:rPr lang="en-US" smtClean="0"/>
              <a:t>8/13/24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2215788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16" name="Shape 16"/>
          <p:cNvSpPr>
            <a:spLocks noGrp="1"/>
          </p:cNvSpPr>
          <p:nvPr>
            <p:ph type="title"/>
          </p:nvPr>
        </p:nvSpPr>
        <p:spPr>
          <a:prstGeom prst="rect">
            <a:avLst/>
          </a:prstGeom>
        </p:spPr>
        <p:txBody>
          <a:bodyPr/>
          <a:lstStyle/>
          <a:p>
            <a:pPr lvl="0">
              <a:defRPr sz="1800">
                <a:solidFill>
                  <a:srgbClr val="000000"/>
                </a:solidFill>
              </a:defRPr>
            </a:pPr>
            <a:r>
              <a:rPr sz="5600">
                <a:solidFill>
                  <a:srgbClr val="FFFFFF"/>
                </a:solidFill>
              </a:rPr>
              <a:t>Title Text</a:t>
            </a:r>
          </a:p>
        </p:txBody>
      </p:sp>
    </p:spTree>
    <p:extLst>
      <p:ext uri="{BB962C8B-B14F-4D97-AF65-F5344CB8AC3E}">
        <p14:creationId xmlns:p14="http://schemas.microsoft.com/office/powerpoint/2010/main" val="2715511717"/>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9FC9685-55F5-2D4D-85A0-0B3743ED6253}" type="datetime1">
              <a:rPr lang="en-US" smtClean="0"/>
              <a:t>8/13/24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1501309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303D533-C608-6A4D-891A-ECC5F3312904}" type="datetime1">
              <a:rPr lang="en-US" smtClean="0"/>
              <a:t>8/13/24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A200FE8-A619-F642-9571-C47EDB9D5720}" type="slidenum">
              <a:rPr lang="en-US" smtClean="0"/>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298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5D7F02-F05A-3E45-8642-DA83D3D211D8}" type="datetime1">
              <a:rPr lang="en-US" smtClean="0"/>
              <a:t>8/13/24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279120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129A1F1-F697-2C43-959D-164C63F2DED6}" type="datetime1">
              <a:rPr lang="en-US" smtClean="0"/>
              <a:t>8/13/24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A200FE8-A619-F642-9571-C47EDB9D5720}" type="slidenum">
              <a:rPr lang="en-US" smtClean="0"/>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0958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01819C0-D28E-FA47-A914-0BB8E605B2C8}" type="datetime1">
              <a:rPr lang="en-US" smtClean="0"/>
              <a:t>8/13/24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3341164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EC8EA9-4A5A-D24E-BF91-46090AC033A5}" type="datetime1">
              <a:rPr lang="en-US" smtClean="0"/>
              <a:t>8/13/24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1649467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A700197D-B0EE-604F-AE6A-B469A2B10DC0}" type="datetime1">
              <a:rPr lang="en-US" smtClean="0"/>
              <a:t>8/13/24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3245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80DBFE8D-EE71-C642-88E2-5E4BCF6BA4E8}" type="datetime1">
              <a:rPr lang="en-US" smtClean="0"/>
              <a:t>8/13/24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A200FE8-A619-F642-9571-C47EDB9D5720}" type="slidenum">
              <a:rPr lang="en-US" smtClean="0"/>
              <a:t>‹#›</a:t>
            </a:fld>
            <a:endParaRPr lang="en-US"/>
          </a:p>
        </p:txBody>
      </p:sp>
    </p:spTree>
    <p:extLst>
      <p:ext uri="{BB962C8B-B14F-4D97-AF65-F5344CB8AC3E}">
        <p14:creationId xmlns:p14="http://schemas.microsoft.com/office/powerpoint/2010/main" val="2189338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Rectangle 6"/>
          <p:cNvSpPr/>
          <p:nvPr/>
        </p:nvSpPr>
        <p:spPr>
          <a:xfrm>
            <a:off x="0" y="0"/>
            <a:ext cx="9144000" cy="3657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0B8901C0-1FA4-6141-A006-6A166C3C04C6}" type="datetime1">
              <a:rPr lang="en-US" smtClean="0"/>
              <a:t>8/13/24</a:t>
            </a:fld>
            <a:endParaRPr lang="en-US"/>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endParaRPr lang="en-US"/>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2A200FE8-A619-F642-9571-C47EDB9D5720}" type="slidenum">
              <a:rPr lang="en-US" smtClean="0"/>
              <a:t>‹#›</a:t>
            </a:fld>
            <a:endParaRPr lang="en-US"/>
          </a:p>
        </p:txBody>
      </p:sp>
    </p:spTree>
    <p:extLst>
      <p:ext uri="{BB962C8B-B14F-4D97-AF65-F5344CB8AC3E}">
        <p14:creationId xmlns:p14="http://schemas.microsoft.com/office/powerpoint/2010/main" val="3963871517"/>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 id="2147483674" r:id="rId12"/>
  </p:sldLayoutIdLst>
  <p:hf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0DF95-D941-4887-9CE8-994AA5C17185}"/>
              </a:ext>
            </a:extLst>
          </p:cNvPr>
          <p:cNvSpPr>
            <a:spLocks noGrp="1"/>
          </p:cNvSpPr>
          <p:nvPr>
            <p:ph type="title"/>
          </p:nvPr>
        </p:nvSpPr>
        <p:spPr/>
        <p:txBody>
          <a:bodyPr>
            <a:normAutofit/>
          </a:bodyPr>
          <a:lstStyle/>
          <a:p>
            <a:r>
              <a:rPr lang="en-IE" dirty="0"/>
              <a:t>Using turbidity to assess water quality</a:t>
            </a:r>
          </a:p>
        </p:txBody>
      </p:sp>
      <p:sp>
        <p:nvSpPr>
          <p:cNvPr id="4" name="Slide Number Placeholder 3">
            <a:extLst>
              <a:ext uri="{FF2B5EF4-FFF2-40B4-BE49-F238E27FC236}">
                <a16:creationId xmlns:a16="http://schemas.microsoft.com/office/drawing/2014/main" id="{B762E244-38F3-032E-1941-F3C35D9F5DE0}"/>
              </a:ext>
            </a:extLst>
          </p:cNvPr>
          <p:cNvSpPr>
            <a:spLocks noGrp="1"/>
          </p:cNvSpPr>
          <p:nvPr>
            <p:ph type="sldNum" sz="quarter" idx="12"/>
          </p:nvPr>
        </p:nvSpPr>
        <p:spPr/>
        <p:txBody>
          <a:bodyPr/>
          <a:lstStyle/>
          <a:p>
            <a:fld id="{2A200FE8-A619-F642-9571-C47EDB9D5720}" type="slidenum">
              <a:rPr lang="en-US" smtClean="0"/>
              <a:t>1</a:t>
            </a:fld>
            <a:endParaRPr lang="en-US"/>
          </a:p>
        </p:txBody>
      </p:sp>
      <p:sp>
        <p:nvSpPr>
          <p:cNvPr id="9" name="Content Placeholder 8">
            <a:extLst>
              <a:ext uri="{FF2B5EF4-FFF2-40B4-BE49-F238E27FC236}">
                <a16:creationId xmlns:a16="http://schemas.microsoft.com/office/drawing/2014/main" id="{986B8B25-7921-CEFE-8EB1-6D0ED8296D21}"/>
              </a:ext>
            </a:extLst>
          </p:cNvPr>
          <p:cNvSpPr>
            <a:spLocks noGrp="1"/>
          </p:cNvSpPr>
          <p:nvPr>
            <p:ph idx="1"/>
          </p:nvPr>
        </p:nvSpPr>
        <p:spPr>
          <a:xfrm>
            <a:off x="457200" y="1600200"/>
            <a:ext cx="4000500" cy="4876800"/>
          </a:xfrm>
        </p:spPr>
        <p:txBody>
          <a:bodyPr/>
          <a:lstStyle/>
          <a:p>
            <a:r>
              <a:rPr lang="en-IE" b="1" dirty="0"/>
              <a:t>Turbidity </a:t>
            </a:r>
            <a:r>
              <a:rPr lang="en-IE" dirty="0"/>
              <a:t>is a measure of water clarity.</a:t>
            </a:r>
          </a:p>
          <a:p>
            <a:r>
              <a:rPr lang="en-IE" dirty="0"/>
              <a:t>Increases in turbidity can be due to the presence of any of the following substances in water:</a:t>
            </a:r>
          </a:p>
          <a:p>
            <a:pPr lvl="1"/>
            <a:r>
              <a:rPr lang="en-IE" dirty="0"/>
              <a:t>Particles such as silt and clay</a:t>
            </a:r>
          </a:p>
          <a:p>
            <a:pPr lvl="1"/>
            <a:r>
              <a:rPr lang="en-IE" dirty="0"/>
              <a:t>Microorganisms such as algae</a:t>
            </a:r>
          </a:p>
          <a:p>
            <a:pPr lvl="1"/>
            <a:r>
              <a:rPr lang="en-IE" dirty="0"/>
              <a:t>Substances dissolved in water, such as dissolved organic matter</a:t>
            </a:r>
          </a:p>
        </p:txBody>
      </p:sp>
      <p:sp>
        <p:nvSpPr>
          <p:cNvPr id="7" name="TextBox 6">
            <a:extLst>
              <a:ext uri="{FF2B5EF4-FFF2-40B4-BE49-F238E27FC236}">
                <a16:creationId xmlns:a16="http://schemas.microsoft.com/office/drawing/2014/main" id="{80BC3DFE-719B-EFDA-57DF-66F4F33F6FCC}"/>
              </a:ext>
            </a:extLst>
          </p:cNvPr>
          <p:cNvSpPr txBox="1"/>
          <p:nvPr/>
        </p:nvSpPr>
        <p:spPr>
          <a:xfrm>
            <a:off x="5151120" y="6446574"/>
            <a:ext cx="3813266" cy="246221"/>
          </a:xfrm>
          <a:prstGeom prst="rect">
            <a:avLst/>
          </a:prstGeom>
          <a:noFill/>
        </p:spPr>
        <p:txBody>
          <a:bodyPr wrap="square" rtlCol="0">
            <a:spAutoFit/>
          </a:bodyPr>
          <a:lstStyle/>
          <a:p>
            <a:pPr algn="r"/>
            <a:r>
              <a:rPr lang="en-US" sz="1000" dirty="0">
                <a:solidFill>
                  <a:schemeClr val="bg1"/>
                </a:solidFill>
              </a:rPr>
              <a:t>Image: Wikimedia commons</a:t>
            </a:r>
          </a:p>
        </p:txBody>
      </p:sp>
      <p:pic>
        <p:nvPicPr>
          <p:cNvPr id="3" name="Picture 2">
            <a:extLst>
              <a:ext uri="{FF2B5EF4-FFF2-40B4-BE49-F238E27FC236}">
                <a16:creationId xmlns:a16="http://schemas.microsoft.com/office/drawing/2014/main" id="{79C342F6-D096-B7E0-2369-70B444F0AA40}"/>
              </a:ext>
            </a:extLst>
          </p:cNvPr>
          <p:cNvPicPr>
            <a:picLocks noChangeAspect="1"/>
          </p:cNvPicPr>
          <p:nvPr/>
        </p:nvPicPr>
        <p:blipFill>
          <a:blip r:embed="rId3"/>
          <a:stretch>
            <a:fillRect/>
          </a:stretch>
        </p:blipFill>
        <p:spPr>
          <a:xfrm>
            <a:off x="4686300" y="1885635"/>
            <a:ext cx="4114800" cy="3086730"/>
          </a:xfrm>
          <a:prstGeom prst="rect">
            <a:avLst/>
          </a:prstGeom>
        </p:spPr>
      </p:pic>
      <p:sp>
        <p:nvSpPr>
          <p:cNvPr id="5" name="TextBox 4">
            <a:extLst>
              <a:ext uri="{FF2B5EF4-FFF2-40B4-BE49-F238E27FC236}">
                <a16:creationId xmlns:a16="http://schemas.microsoft.com/office/drawing/2014/main" id="{3A8B1A3E-E2D1-637A-C521-7EB70E1BE4AA}"/>
              </a:ext>
            </a:extLst>
          </p:cNvPr>
          <p:cNvSpPr txBox="1"/>
          <p:nvPr/>
        </p:nvSpPr>
        <p:spPr>
          <a:xfrm>
            <a:off x="4620987" y="4972365"/>
            <a:ext cx="3384068" cy="923330"/>
          </a:xfrm>
          <a:prstGeom prst="rect">
            <a:avLst/>
          </a:prstGeom>
          <a:noFill/>
        </p:spPr>
        <p:txBody>
          <a:bodyPr wrap="none" rtlCol="0">
            <a:spAutoFit/>
          </a:bodyPr>
          <a:lstStyle/>
          <a:p>
            <a:r>
              <a:rPr lang="en-US" b="1" dirty="0"/>
              <a:t>Highly turbid water</a:t>
            </a:r>
          </a:p>
          <a:p>
            <a:r>
              <a:rPr lang="en-US" i="1" dirty="0"/>
              <a:t>Falling Creek Reservoir, Vinton, VA</a:t>
            </a:r>
          </a:p>
          <a:p>
            <a:r>
              <a:rPr lang="en-US" i="1" dirty="0"/>
              <a:t>Photo credit: Bethany </a:t>
            </a:r>
            <a:r>
              <a:rPr lang="en-US" i="1" dirty="0" err="1"/>
              <a:t>Bookout</a:t>
            </a:r>
            <a:endParaRPr lang="en-US" i="1" dirty="0"/>
          </a:p>
        </p:txBody>
      </p:sp>
    </p:spTree>
    <p:extLst>
      <p:ext uri="{BB962C8B-B14F-4D97-AF65-F5344CB8AC3E}">
        <p14:creationId xmlns:p14="http://schemas.microsoft.com/office/powerpoint/2010/main" val="32672519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9AB4-498A-4187-FA0C-7BCB88088982}"/>
              </a:ext>
            </a:extLst>
          </p:cNvPr>
          <p:cNvSpPr>
            <a:spLocks noGrp="1"/>
          </p:cNvSpPr>
          <p:nvPr>
            <p:ph type="title"/>
          </p:nvPr>
        </p:nvSpPr>
        <p:spPr/>
        <p:txBody>
          <a:bodyPr/>
          <a:lstStyle/>
          <a:p>
            <a:r>
              <a:rPr lang="en-US" dirty="0"/>
              <a:t>Using turbidity to assess water quality</a:t>
            </a:r>
          </a:p>
        </p:txBody>
      </p:sp>
      <p:sp>
        <p:nvSpPr>
          <p:cNvPr id="4" name="Slide Number Placeholder 3">
            <a:extLst>
              <a:ext uri="{FF2B5EF4-FFF2-40B4-BE49-F238E27FC236}">
                <a16:creationId xmlns:a16="http://schemas.microsoft.com/office/drawing/2014/main" id="{94F3DF44-E3D1-7434-0F24-64944B60C297}"/>
              </a:ext>
            </a:extLst>
          </p:cNvPr>
          <p:cNvSpPr>
            <a:spLocks noGrp="1"/>
          </p:cNvSpPr>
          <p:nvPr>
            <p:ph type="sldNum" sz="quarter" idx="12"/>
          </p:nvPr>
        </p:nvSpPr>
        <p:spPr/>
        <p:txBody>
          <a:bodyPr/>
          <a:lstStyle/>
          <a:p>
            <a:fld id="{2A200FE8-A619-F642-9571-C47EDB9D5720}" type="slidenum">
              <a:rPr lang="en-US" smtClean="0"/>
              <a:t>2</a:t>
            </a:fld>
            <a:endParaRPr lang="en-US"/>
          </a:p>
        </p:txBody>
      </p:sp>
      <p:sp>
        <p:nvSpPr>
          <p:cNvPr id="6" name="Content Placeholder 2">
            <a:extLst>
              <a:ext uri="{FF2B5EF4-FFF2-40B4-BE49-F238E27FC236}">
                <a16:creationId xmlns:a16="http://schemas.microsoft.com/office/drawing/2014/main" id="{A4C9993E-4B6E-52F3-FB48-9E898C6D31DB}"/>
              </a:ext>
            </a:extLst>
          </p:cNvPr>
          <p:cNvSpPr txBox="1">
            <a:spLocks noGrp="1"/>
          </p:cNvSpPr>
          <p:nvPr>
            <p:ph idx="1"/>
          </p:nvPr>
        </p:nvSpPr>
        <p:spPr>
          <a:xfrm>
            <a:off x="457200" y="1600200"/>
            <a:ext cx="6351814"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IE" b="1" dirty="0"/>
              <a:t>In a treatment plant, turbidity on the bottom filter must be 0.3 Nephelometric Turbidity Units (NTU) or less!</a:t>
            </a:r>
          </a:p>
          <a:p>
            <a:r>
              <a:rPr lang="en-IE" dirty="0"/>
              <a:t>How high the turbidity in the raw water must be before it is considered a potential water quality concern depends on a number of factors, including:</a:t>
            </a:r>
          </a:p>
          <a:p>
            <a:pPr lvl="1"/>
            <a:r>
              <a:rPr lang="en-IE" dirty="0"/>
              <a:t>The treatment process in the plant</a:t>
            </a:r>
          </a:p>
          <a:p>
            <a:pPr lvl="1"/>
            <a:r>
              <a:rPr lang="en-IE" dirty="0"/>
              <a:t>How much coagulant you can feed</a:t>
            </a:r>
          </a:p>
          <a:p>
            <a:pPr lvl="1"/>
            <a:r>
              <a:rPr lang="en-IE" dirty="0"/>
              <a:t>Detention time</a:t>
            </a:r>
          </a:p>
          <a:p>
            <a:r>
              <a:rPr lang="en-IE" dirty="0"/>
              <a:t>Operators must use their best judgment about how to manage high raw water turbidity!</a:t>
            </a:r>
          </a:p>
          <a:p>
            <a:pPr marL="0" indent="0">
              <a:buNone/>
            </a:pPr>
            <a:endParaRPr lang="en-IE" b="1" dirty="0">
              <a:solidFill>
                <a:srgbClr val="3D8853"/>
              </a:solidFill>
            </a:endParaRPr>
          </a:p>
          <a:p>
            <a:pPr marL="0" indent="0">
              <a:buNone/>
            </a:pPr>
            <a:endParaRPr lang="en-IE" sz="2400" b="1" dirty="0">
              <a:solidFill>
                <a:schemeClr val="accent5"/>
              </a:solidFill>
            </a:endParaRPr>
          </a:p>
          <a:p>
            <a:pPr marL="0" indent="0">
              <a:buFont typeface="Arial" pitchFamily="34" charset="0"/>
              <a:buNone/>
            </a:pPr>
            <a:endParaRPr lang="en-IE" dirty="0"/>
          </a:p>
        </p:txBody>
      </p:sp>
      <p:pic>
        <p:nvPicPr>
          <p:cNvPr id="8" name="Graphic 7" descr="Head with gears with solid fill">
            <a:extLst>
              <a:ext uri="{FF2B5EF4-FFF2-40B4-BE49-F238E27FC236}">
                <a16:creationId xmlns:a16="http://schemas.microsoft.com/office/drawing/2014/main" id="{E17E4CFB-8D23-D6EC-6C71-47D82BF6CB0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flipH="1">
            <a:off x="6052457" y="2471057"/>
            <a:ext cx="3135086" cy="3135086"/>
          </a:xfrm>
          <a:prstGeom prst="rect">
            <a:avLst/>
          </a:prstGeom>
        </p:spPr>
      </p:pic>
    </p:spTree>
    <p:extLst>
      <p:ext uri="{BB962C8B-B14F-4D97-AF65-F5344CB8AC3E}">
        <p14:creationId xmlns:p14="http://schemas.microsoft.com/office/powerpoint/2010/main" val="7743364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0DF95-D941-4887-9CE8-994AA5C17185}"/>
              </a:ext>
            </a:extLst>
          </p:cNvPr>
          <p:cNvSpPr>
            <a:spLocks noGrp="1"/>
          </p:cNvSpPr>
          <p:nvPr>
            <p:ph type="title"/>
          </p:nvPr>
        </p:nvSpPr>
        <p:spPr/>
        <p:txBody>
          <a:bodyPr>
            <a:normAutofit/>
          </a:bodyPr>
          <a:lstStyle/>
          <a:p>
            <a:r>
              <a:rPr lang="en-IE" dirty="0"/>
              <a:t>Using turbidity to assess water quality</a:t>
            </a:r>
          </a:p>
        </p:txBody>
      </p:sp>
      <p:sp>
        <p:nvSpPr>
          <p:cNvPr id="6" name="Content Placeholder 2">
            <a:extLst>
              <a:ext uri="{FF2B5EF4-FFF2-40B4-BE49-F238E27FC236}">
                <a16:creationId xmlns:a16="http://schemas.microsoft.com/office/drawing/2014/main" id="{C0B1F8A9-932D-6DBC-8C84-F2D2F4AE5246}"/>
              </a:ext>
            </a:extLst>
          </p:cNvPr>
          <p:cNvSpPr txBox="1">
            <a:spLocks/>
          </p:cNvSpPr>
          <p:nvPr/>
        </p:nvSpPr>
        <p:spPr>
          <a:xfrm>
            <a:off x="429333" y="1523999"/>
            <a:ext cx="8600367" cy="5121729"/>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IE" b="1" dirty="0"/>
              <a:t>Turbidity</a:t>
            </a:r>
            <a:r>
              <a:rPr lang="en-IE" dirty="0"/>
              <a:t> can be measured using high-frequency sensors</a:t>
            </a:r>
          </a:p>
          <a:p>
            <a:r>
              <a:rPr lang="en-IE" dirty="0"/>
              <a:t>These sensors shine a light into the water and then measure how much of the light is scattered by particles and dissolved substances in the water</a:t>
            </a:r>
          </a:p>
          <a:p>
            <a:r>
              <a:rPr lang="en-IE" b="1" dirty="0"/>
              <a:t>The more light is scattered, the higher the turbidity</a:t>
            </a:r>
          </a:p>
          <a:p>
            <a:r>
              <a:rPr lang="en-IE" dirty="0"/>
              <a:t>In our data today, turbidity is measured in </a:t>
            </a:r>
            <a:r>
              <a:rPr lang="en-IE" b="1" dirty="0" err="1"/>
              <a:t>Formazin</a:t>
            </a:r>
            <a:r>
              <a:rPr lang="en-IE" b="1" dirty="0"/>
              <a:t> Nephelometric Units (FNU)</a:t>
            </a:r>
          </a:p>
          <a:p>
            <a:pPr marL="0" indent="0">
              <a:buNone/>
            </a:pPr>
            <a:endParaRPr lang="en-IE" b="1" dirty="0">
              <a:solidFill>
                <a:srgbClr val="3D8853"/>
              </a:solidFill>
            </a:endParaRPr>
          </a:p>
          <a:p>
            <a:pPr marL="0" indent="0">
              <a:buNone/>
            </a:pPr>
            <a:endParaRPr lang="en-IE" sz="2400" b="1" dirty="0">
              <a:solidFill>
                <a:schemeClr val="accent5"/>
              </a:solidFill>
            </a:endParaRPr>
          </a:p>
          <a:p>
            <a:pPr marL="0" indent="0">
              <a:buFont typeface="Arial" pitchFamily="34" charset="0"/>
              <a:buNone/>
            </a:pPr>
            <a:endParaRPr lang="en-IE" dirty="0"/>
          </a:p>
        </p:txBody>
      </p:sp>
      <p:sp>
        <p:nvSpPr>
          <p:cNvPr id="4" name="Slide Number Placeholder 3">
            <a:extLst>
              <a:ext uri="{FF2B5EF4-FFF2-40B4-BE49-F238E27FC236}">
                <a16:creationId xmlns:a16="http://schemas.microsoft.com/office/drawing/2014/main" id="{21E21575-DF7F-84EA-0744-E329333F41DA}"/>
              </a:ext>
            </a:extLst>
          </p:cNvPr>
          <p:cNvSpPr>
            <a:spLocks noGrp="1"/>
          </p:cNvSpPr>
          <p:nvPr>
            <p:ph type="sldNum" sz="quarter" idx="12"/>
          </p:nvPr>
        </p:nvSpPr>
        <p:spPr/>
        <p:txBody>
          <a:bodyPr/>
          <a:lstStyle/>
          <a:p>
            <a:fld id="{2A200FE8-A619-F642-9571-C47EDB9D5720}" type="slidenum">
              <a:rPr lang="en-US" smtClean="0"/>
              <a:t>3</a:t>
            </a:fld>
            <a:endParaRPr lang="en-US"/>
          </a:p>
        </p:txBody>
      </p:sp>
      <p:grpSp>
        <p:nvGrpSpPr>
          <p:cNvPr id="5" name="Group 4">
            <a:extLst>
              <a:ext uri="{FF2B5EF4-FFF2-40B4-BE49-F238E27FC236}">
                <a16:creationId xmlns:a16="http://schemas.microsoft.com/office/drawing/2014/main" id="{DF419937-D3C1-FB6C-E88E-ADE02E2B6CE5}"/>
              </a:ext>
            </a:extLst>
          </p:cNvPr>
          <p:cNvGrpSpPr/>
          <p:nvPr/>
        </p:nvGrpSpPr>
        <p:grpSpPr>
          <a:xfrm>
            <a:off x="5725886" y="4122964"/>
            <a:ext cx="3124200" cy="2343150"/>
            <a:chOff x="3962400" y="4327071"/>
            <a:chExt cx="3124200" cy="2343150"/>
          </a:xfrm>
        </p:grpSpPr>
        <p:pic>
          <p:nvPicPr>
            <p:cNvPr id="7" name="Picture 6">
              <a:extLst>
                <a:ext uri="{FF2B5EF4-FFF2-40B4-BE49-F238E27FC236}">
                  <a16:creationId xmlns:a16="http://schemas.microsoft.com/office/drawing/2014/main" id="{C7A27114-7B51-FE0E-9988-B1D59FFD1076}"/>
                </a:ext>
              </a:extLst>
            </p:cNvPr>
            <p:cNvPicPr>
              <a:picLocks noChangeAspect="1"/>
            </p:cNvPicPr>
            <p:nvPr/>
          </p:nvPicPr>
          <p:blipFill>
            <a:blip r:embed="rId3"/>
            <a:stretch>
              <a:fillRect/>
            </a:stretch>
          </p:blipFill>
          <p:spPr>
            <a:xfrm>
              <a:off x="3962400" y="4327071"/>
              <a:ext cx="3124200" cy="2343150"/>
            </a:xfrm>
            <a:prstGeom prst="rect">
              <a:avLst/>
            </a:prstGeom>
          </p:spPr>
        </p:pic>
        <p:sp>
          <p:nvSpPr>
            <p:cNvPr id="8" name="TextBox 7">
              <a:extLst>
                <a:ext uri="{FF2B5EF4-FFF2-40B4-BE49-F238E27FC236}">
                  <a16:creationId xmlns:a16="http://schemas.microsoft.com/office/drawing/2014/main" id="{1B67C669-FCAA-7511-7874-2A85C1D7A307}"/>
                </a:ext>
              </a:extLst>
            </p:cNvPr>
            <p:cNvSpPr txBox="1"/>
            <p:nvPr/>
          </p:nvSpPr>
          <p:spPr>
            <a:xfrm>
              <a:off x="3962400" y="5166073"/>
              <a:ext cx="2262414" cy="461665"/>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chemeClr val="bg1"/>
                  </a:solidFill>
                  <a:effectLst/>
                  <a:uLnTx/>
                  <a:uFillTx/>
                  <a:latin typeface="Calibri" panose="020F0502020204030204"/>
                  <a:ea typeface="+mn-ea"/>
                  <a:cs typeface="+mn-cs"/>
                </a:rPr>
                <a:t>Turbidity Sensor</a:t>
              </a:r>
            </a:p>
          </p:txBody>
        </p:sp>
      </p:grpSp>
      <p:sp>
        <p:nvSpPr>
          <p:cNvPr id="3" name="Rectangular Callout 2">
            <a:extLst>
              <a:ext uri="{FF2B5EF4-FFF2-40B4-BE49-F238E27FC236}">
                <a16:creationId xmlns:a16="http://schemas.microsoft.com/office/drawing/2014/main" id="{13325178-E0B4-BD7A-EF7B-4E9DF9000E59}"/>
              </a:ext>
            </a:extLst>
          </p:cNvPr>
          <p:cNvSpPr/>
          <p:nvPr/>
        </p:nvSpPr>
        <p:spPr>
          <a:xfrm>
            <a:off x="209800" y="4854247"/>
            <a:ext cx="2650672" cy="1698171"/>
          </a:xfrm>
          <a:prstGeom prst="wedgeRectCallout">
            <a:avLst>
              <a:gd name="adj1" fmla="val 7455"/>
              <a:gd name="adj2" fmla="val -79808"/>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t>“</a:t>
            </a:r>
            <a:r>
              <a:rPr lang="en-US" sz="2000" dirty="0" err="1"/>
              <a:t>Formazin</a:t>
            </a:r>
            <a:r>
              <a:rPr lang="en-US" sz="2000" dirty="0"/>
              <a:t> nephelometric” describes what kind of light is being used to measure turbidity</a:t>
            </a:r>
          </a:p>
        </p:txBody>
      </p:sp>
      <p:sp>
        <p:nvSpPr>
          <p:cNvPr id="9" name="TextBox 8">
            <a:extLst>
              <a:ext uri="{FF2B5EF4-FFF2-40B4-BE49-F238E27FC236}">
                <a16:creationId xmlns:a16="http://schemas.microsoft.com/office/drawing/2014/main" id="{09D25666-8D05-A95F-1E17-B17B918842CF}"/>
              </a:ext>
            </a:extLst>
          </p:cNvPr>
          <p:cNvSpPr txBox="1"/>
          <p:nvPr/>
        </p:nvSpPr>
        <p:spPr>
          <a:xfrm>
            <a:off x="5725886" y="6470380"/>
            <a:ext cx="3208314" cy="369332"/>
          </a:xfrm>
          <a:prstGeom prst="rect">
            <a:avLst/>
          </a:prstGeom>
          <a:noFill/>
        </p:spPr>
        <p:txBody>
          <a:bodyPr wrap="none" rtlCol="0">
            <a:spAutoFit/>
          </a:bodyPr>
          <a:lstStyle/>
          <a:p>
            <a:r>
              <a:rPr lang="en-US" i="1" dirty="0"/>
              <a:t>Photo credit: Adrienne </a:t>
            </a:r>
            <a:r>
              <a:rPr lang="en-US" i="1" dirty="0" err="1"/>
              <a:t>Breef-Pilz</a:t>
            </a:r>
            <a:endParaRPr lang="en-US" i="1" dirty="0"/>
          </a:p>
        </p:txBody>
      </p:sp>
      <p:sp>
        <p:nvSpPr>
          <p:cNvPr id="10" name="TextBox 9">
            <a:extLst>
              <a:ext uri="{FF2B5EF4-FFF2-40B4-BE49-F238E27FC236}">
                <a16:creationId xmlns:a16="http://schemas.microsoft.com/office/drawing/2014/main" id="{03F04EF6-A3DC-F02D-B7A0-1A176BECD655}"/>
              </a:ext>
            </a:extLst>
          </p:cNvPr>
          <p:cNvSpPr txBox="1"/>
          <p:nvPr/>
        </p:nvSpPr>
        <p:spPr>
          <a:xfrm>
            <a:off x="3281523" y="5273347"/>
            <a:ext cx="2023311" cy="461665"/>
          </a:xfrm>
          <a:prstGeom prst="rect">
            <a:avLst/>
          </a:prstGeom>
          <a:noFill/>
          <a:ln w="38100">
            <a:solidFill>
              <a:srgbClr val="C00000"/>
            </a:solidFill>
          </a:ln>
        </p:spPr>
        <p:txBody>
          <a:bodyPr wrap="none" rtlCol="0">
            <a:spAutoFit/>
          </a:bodyPr>
          <a:lstStyle/>
          <a:p>
            <a:r>
              <a:rPr lang="en-US" sz="2400" b="1" dirty="0"/>
              <a:t>1 FNU = 1 NTU</a:t>
            </a:r>
          </a:p>
        </p:txBody>
      </p:sp>
    </p:spTree>
    <p:extLst>
      <p:ext uri="{BB962C8B-B14F-4D97-AF65-F5344CB8AC3E}">
        <p14:creationId xmlns:p14="http://schemas.microsoft.com/office/powerpoint/2010/main" val="17616324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80075C-8EDF-D5EE-F1C9-8F9CB45853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B4BC53-DC3B-7780-01CE-84F2067F4708}"/>
              </a:ext>
            </a:extLst>
          </p:cNvPr>
          <p:cNvSpPr>
            <a:spLocks noGrp="1"/>
          </p:cNvSpPr>
          <p:nvPr>
            <p:ph type="title"/>
          </p:nvPr>
        </p:nvSpPr>
        <p:spPr/>
        <p:txBody>
          <a:bodyPr>
            <a:normAutofit/>
          </a:bodyPr>
          <a:lstStyle/>
          <a:p>
            <a:r>
              <a:rPr lang="en-IE" dirty="0"/>
              <a:t>Using turbidity to assess water quality</a:t>
            </a:r>
          </a:p>
        </p:txBody>
      </p:sp>
      <p:sp>
        <p:nvSpPr>
          <p:cNvPr id="6" name="Content Placeholder 2">
            <a:extLst>
              <a:ext uri="{FF2B5EF4-FFF2-40B4-BE49-F238E27FC236}">
                <a16:creationId xmlns:a16="http://schemas.microsoft.com/office/drawing/2014/main" id="{AEC8C766-9C9A-B492-8A6E-1CC4AA95D937}"/>
              </a:ext>
            </a:extLst>
          </p:cNvPr>
          <p:cNvSpPr txBox="1">
            <a:spLocks/>
          </p:cNvSpPr>
          <p:nvPr/>
        </p:nvSpPr>
        <p:spPr>
          <a:xfrm>
            <a:off x="429333" y="1426026"/>
            <a:ext cx="8229600" cy="4876800"/>
          </a:xfrm>
          <a:prstGeom prst="rect">
            <a:avLst/>
          </a:prstGeom>
        </p:spPr>
        <p:txBody>
          <a:bodyPr vert="horz" lIns="91440" tIns="45720" rIns="91440" bIns="45720" rtlCol="0">
            <a:normAutofit/>
          </a:bodyPr>
          <a:lst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a:lstStyle>
          <a:p>
            <a:r>
              <a:rPr lang="en-IE" b="1" dirty="0"/>
              <a:t>Excess turbidity can clog treatment plant filters, requiring more frequent cleaning or changing of filters</a:t>
            </a:r>
            <a:r>
              <a:rPr lang="en-US" b="1" dirty="0"/>
              <a:t>.</a:t>
            </a:r>
            <a:endParaRPr lang="en-US" dirty="0"/>
          </a:p>
          <a:p>
            <a:pPr lvl="1"/>
            <a:endParaRPr lang="en-IE" b="1" dirty="0">
              <a:solidFill>
                <a:srgbClr val="3D8853"/>
              </a:solidFill>
            </a:endParaRPr>
          </a:p>
          <a:p>
            <a:pPr marL="0" indent="0">
              <a:buNone/>
            </a:pPr>
            <a:endParaRPr lang="en-IE" sz="2400" b="1" dirty="0">
              <a:solidFill>
                <a:schemeClr val="accent5"/>
              </a:solidFill>
            </a:endParaRPr>
          </a:p>
          <a:p>
            <a:pPr marL="0" indent="0">
              <a:buFont typeface="Arial" pitchFamily="34" charset="0"/>
              <a:buNone/>
            </a:pPr>
            <a:endParaRPr lang="en-IE" dirty="0"/>
          </a:p>
        </p:txBody>
      </p:sp>
      <p:sp>
        <p:nvSpPr>
          <p:cNvPr id="4" name="Slide Number Placeholder 3">
            <a:extLst>
              <a:ext uri="{FF2B5EF4-FFF2-40B4-BE49-F238E27FC236}">
                <a16:creationId xmlns:a16="http://schemas.microsoft.com/office/drawing/2014/main" id="{D28D475F-0DF1-1016-6D2F-D53E788F6C47}"/>
              </a:ext>
            </a:extLst>
          </p:cNvPr>
          <p:cNvSpPr>
            <a:spLocks noGrp="1"/>
          </p:cNvSpPr>
          <p:nvPr>
            <p:ph type="sldNum" sz="quarter" idx="12"/>
          </p:nvPr>
        </p:nvSpPr>
        <p:spPr/>
        <p:txBody>
          <a:bodyPr/>
          <a:lstStyle/>
          <a:p>
            <a:fld id="{2A200FE8-A619-F642-9571-C47EDB9D5720}" type="slidenum">
              <a:rPr lang="en-US" smtClean="0"/>
              <a:t>4</a:t>
            </a:fld>
            <a:endParaRPr lang="en-US"/>
          </a:p>
        </p:txBody>
      </p:sp>
      <p:pic>
        <p:nvPicPr>
          <p:cNvPr id="5" name="Picture 4">
            <a:extLst>
              <a:ext uri="{FF2B5EF4-FFF2-40B4-BE49-F238E27FC236}">
                <a16:creationId xmlns:a16="http://schemas.microsoft.com/office/drawing/2014/main" id="{C51BD04D-FBF7-1070-98FE-A00D33FDD417}"/>
              </a:ext>
            </a:extLst>
          </p:cNvPr>
          <p:cNvPicPr>
            <a:picLocks noChangeAspect="1"/>
          </p:cNvPicPr>
          <p:nvPr/>
        </p:nvPicPr>
        <p:blipFill>
          <a:blip r:embed="rId3"/>
          <a:stretch>
            <a:fillRect/>
          </a:stretch>
        </p:blipFill>
        <p:spPr>
          <a:xfrm>
            <a:off x="1188812" y="2400297"/>
            <a:ext cx="6733717" cy="4143826"/>
          </a:xfrm>
          <a:prstGeom prst="rect">
            <a:avLst/>
          </a:prstGeom>
        </p:spPr>
      </p:pic>
      <p:sp>
        <p:nvSpPr>
          <p:cNvPr id="7" name="Rectangular Callout 6">
            <a:extLst>
              <a:ext uri="{FF2B5EF4-FFF2-40B4-BE49-F238E27FC236}">
                <a16:creationId xmlns:a16="http://schemas.microsoft.com/office/drawing/2014/main" id="{C19DB62A-67E9-462B-C71E-0313A5784298}"/>
              </a:ext>
            </a:extLst>
          </p:cNvPr>
          <p:cNvSpPr/>
          <p:nvPr/>
        </p:nvSpPr>
        <p:spPr>
          <a:xfrm>
            <a:off x="4682117" y="3507009"/>
            <a:ext cx="3608614" cy="1228277"/>
          </a:xfrm>
          <a:prstGeom prst="wedgeRectCallout">
            <a:avLst>
              <a:gd name="adj1" fmla="val -81919"/>
              <a:gd name="adj2" fmla="val -66347"/>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High turbidity events can negatively affect water quality</a:t>
            </a:r>
          </a:p>
        </p:txBody>
      </p:sp>
    </p:spTree>
    <p:extLst>
      <p:ext uri="{BB962C8B-B14F-4D97-AF65-F5344CB8AC3E}">
        <p14:creationId xmlns:p14="http://schemas.microsoft.com/office/powerpoint/2010/main" val="169519460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KF PPT go-to">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Custom 2">
      <a:majorFont>
        <a:latin typeface="Calibri"/>
        <a:ea typeface=""/>
        <a:cs typeface=""/>
      </a:majorFont>
      <a:minorFont>
        <a:latin typeface="Calibri"/>
        <a:ea typeface=""/>
        <a:cs typeface=""/>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extLst>
    <a:ext uri="{05A4C25C-085E-4340-85A3-A5531E510DB2}">
      <thm15:themeFamily xmlns:thm15="http://schemas.microsoft.com/office/thememl/2012/main" name="KF PPT go-to" id="{E76051EC-2EF4-466F-9064-4572E175FA5A}" vid="{ACB51E47-E9F3-4CAF-89EE-0DDE2E027EC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36299</TotalTime>
  <Words>585</Words>
  <Application>Microsoft Macintosh PowerPoint</Application>
  <PresentationFormat>On-screen Show (4:3)</PresentationFormat>
  <Paragraphs>57</Paragraphs>
  <Slides>4</Slides>
  <Notes>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KF PPT go-to</vt:lpstr>
      <vt:lpstr>Using turbidity to assess water quality</vt:lpstr>
      <vt:lpstr>Using turbidity to assess water quality</vt:lpstr>
      <vt:lpstr>Using turbidity to assess water quality</vt:lpstr>
      <vt:lpstr>Using turbidity to assess water quality</vt:lpstr>
    </vt:vector>
  </TitlesOfParts>
  <Company>Virginia Tech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CLIMATE CHANGE EFFECTS ON LAKES  USING DISTRIBUTED COMPUTING</dc:title>
  <dc:creator>Cayelan Carey</dc:creator>
  <cp:lastModifiedBy>Lofton, Mary</cp:lastModifiedBy>
  <cp:revision>493</cp:revision>
  <dcterms:created xsi:type="dcterms:W3CDTF">2015-09-21T16:03:57Z</dcterms:created>
  <dcterms:modified xsi:type="dcterms:W3CDTF">2024-08-13T19:21:21Z</dcterms:modified>
</cp:coreProperties>
</file>

<file path=docProps/thumbnail.jpeg>
</file>